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301" r:id="rId3"/>
    <p:sldId id="257" r:id="rId4"/>
    <p:sldId id="258" r:id="rId5"/>
    <p:sldId id="259" r:id="rId6"/>
    <p:sldId id="260" r:id="rId7"/>
    <p:sldId id="264" r:id="rId8"/>
    <p:sldId id="265" r:id="rId9"/>
    <p:sldId id="261" r:id="rId10"/>
    <p:sldId id="262" r:id="rId11"/>
    <p:sldId id="263" r:id="rId12"/>
    <p:sldId id="288" r:id="rId13"/>
    <p:sldId id="289" r:id="rId14"/>
    <p:sldId id="291" r:id="rId15"/>
    <p:sldId id="292" r:id="rId16"/>
    <p:sldId id="293" r:id="rId17"/>
    <p:sldId id="290" r:id="rId18"/>
    <p:sldId id="294" r:id="rId19"/>
    <p:sldId id="295" r:id="rId20"/>
    <p:sldId id="296" r:id="rId21"/>
    <p:sldId id="297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98" r:id="rId34"/>
    <p:sldId id="299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1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F9204-3F29-4C3A-BA41-3063400202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3393CD-7262-4AC7-80E6-52FE6F3F39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0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430AE-0210-4E82-AD7B-41B112DE7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11A6662E-FAF4-44BC-88B5-85A7CBFB6D30}" type="datetime1">
              <a:rPr lang="en-US" smtClean="0"/>
              <a:pPr/>
              <a:t>1/2/2026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221974-7DEC-459D-9642-CB5B59C82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731837-C94E-4B5B-BCF0-110C69EDB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0705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ABDD2-E186-4F25-8FDE-D1E875E9C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18CC5B-A7E0-48B1-8329-6533AC76E7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905B1B-77FE-4BFC-BF87-87DA989F0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59632-1575-4E14-B53B-3DC3D5ED3947}" type="datetime1">
              <a:rPr lang="en-US" smtClean="0"/>
              <a:t>1/2/2026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18531E-1B90-4631-BD37-4BB1DBFAB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8A55E8-88DC-4280-8E04-FF50FF8ED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6237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960633D-90E4-4F5A-9EBF-DDEC2B0B47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DD3065-FA3D-42C8-BFDA-967C87F4F2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DC126F-38E2-4425-861F-98ED432284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A6868-2568-4CC9-B302-F37117B01A6E}" type="datetime1">
              <a:rPr lang="en-US" smtClean="0"/>
              <a:t>1/2/2026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9645D8-F22A-4354-A8B3-96E8A2D23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9E2295-A616-4D57-8800-7B7E213A8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7157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CC1FC-ADE8-488C-A1DA-2FD569FD4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F02842-38C3-46D6-8527-0F6FE623C5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864CF5-F681-40C2-88CC-E02206C9C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5F08A-1E71-4B2B-BB49-E743F2903911}" type="datetime1">
              <a:rPr lang="en-US" smtClean="0"/>
              <a:t>1/2/2026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C04753-4FE4-4A6F-99BB-CFFC92E0C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A569D1-DB13-4BD9-8BA9-0DEAD98F8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2874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20B05-7BF6-4073-9106-FA19E9727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8EE8D7-6B58-4A3F-9DD5-E563D5192A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02990E-9F0A-446A-B5B8-459CA8D98D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17D9E-721A-44BB-8863-9873FE64DA75}" type="datetime1">
              <a:rPr lang="en-US" smtClean="0"/>
              <a:t>1/2/2026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E68EAA-4377-45FF-9D7C-9E77BC9F2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07FA71-74C3-44B8-A0AC-E18A1E76B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672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71F12-2D88-4F76-AF46-BD5156C12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1AA46-E3EB-4704-B019-F90F1E6177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17480F-A530-4D05-9A22-E573FB4BA6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B56FDA-C47A-4F4A-A364-BA60A25AB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1DA2F-80B8-49CF-99FB-5ABCA53A607A}" type="datetime1">
              <a:rPr lang="en-US" smtClean="0"/>
              <a:t>1/2/2026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26D8DD-6D84-44D4-8A1B-57615B3ED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C8FE31-B577-4017-8AFE-A8BA09596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7164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C28C9-B8CC-413F-9FFA-626680E4A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53FE72-9D42-45F5-A37F-B12130388A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752600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E3A31D-9B5F-4DE3-B18D-F7F77782EB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666999"/>
            <a:ext cx="5157787" cy="3522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BE1D2D-822C-466C-A7B9-1A2D97366A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752600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F13B2C-44CA-49C4-BC84-02AF1638F3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666999"/>
            <a:ext cx="5183188" cy="3522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793CB55-E9C1-4CE6-9B61-81B71475B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52172-E6C9-4B6C-929A-A9DE3837BBF1}" type="datetime1">
              <a:rPr lang="en-US" smtClean="0"/>
              <a:t>1/2/2026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F22318-747B-4EC9-862C-D9FD488CC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FBDDDF-16BD-438D-937D-0E3E30E74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4081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92D5F-0BD4-4517-9233-E08AF405B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3523B8-51E3-48B8-BFD8-CE95061980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41CFF-90C9-47B3-9DA1-F2BF8D839F7E}" type="datetime1">
              <a:rPr lang="en-US" smtClean="0"/>
              <a:t>1/2/2026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739B90-5D50-4424-B51D-53C391621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6F9286-3A00-4D3C-A3F0-50AC9045C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32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933BE2-665A-42DA-A3B7-835F81A3F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048FA-06AB-4884-A69B-986B96E68A24}" type="datetime1">
              <a:rPr lang="en-US" smtClean="0"/>
              <a:t>1/2/2026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4DBCBD-AD42-432D-ABA9-20D616AF3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140251-3596-4673-B24B-59A6F9ED8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1616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A81A1-6D8E-4DD6-8E49-DABDE6D10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93F18F-F78D-4A31-A6BC-6552105BCF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82C2F4-BDF4-4A4F-AA3D-52692932C2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13850F-5C87-4F08-9658-EAF049B60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B7ABA-0172-4F9C-889D-567164F66BCD}" type="datetime1">
              <a:rPr lang="en-US" smtClean="0"/>
              <a:t>1/2/2026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0BCE9A-A746-4439-B5D3-966FBC8E5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1D3B51-AA2E-4AA1-8062-A0D476D80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1108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02CF7-F453-4B3E-9510-D74797987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E2A1B9-8A2A-4B49-8B79-76D3EEB36B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9FEA03-0EC4-4085-AE63-4AA492D61A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05AD5B-0DEA-4C6F-94D2-FAA99F2E5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C6A5B-8AE7-4A41-B5A7-9ADC6686DC18}" type="datetime1">
              <a:rPr lang="en-US" smtClean="0"/>
              <a:t>1/2/2026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DC6744-7CBA-4A1D-8F87-10699F981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AD9048-35FF-4BE9-8157-BE4BAA1C7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7900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"/>
            <a:ext cx="12192000" cy="685800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1CB7E8AE-A3AC-4BB7-A5C6-F00EC697B265}"/>
              </a:ext>
            </a:extLst>
          </p:cNvPr>
          <p:cNvPicPr>
            <a:picLocks noChangeAspect="1"/>
          </p:cNvPicPr>
          <p:nvPr/>
        </p:nvPicPr>
        <p:blipFill>
          <a:blip r:embed="rId1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1392401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9984D45-0ED3-4D03-8E44-5E355C913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2545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687D6E-D1E9-489C-9AA9-3575C39BAA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949450"/>
            <a:ext cx="10515600" cy="4195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364E9C-08EE-4B1B-B3FC-D6D997F4EA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246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>
                    <a:alpha val="60000"/>
                  </a:schemeClr>
                </a:solidFill>
                <a:latin typeface="+mn-lt"/>
              </a:defRPr>
            </a:lvl1pPr>
          </a:lstStyle>
          <a:p>
            <a:fld id="{57E0CF6C-748E-4B7A-BC8B-3011EF78ED13}" type="datetime1">
              <a:rPr lang="en-US" smtClean="0"/>
              <a:pPr/>
              <a:t>1/2/2026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B0A1F1-38FE-4C27-81E6-A43A54793F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2460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bg1">
                    <a:alpha val="60000"/>
                  </a:schemeClr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26B39A-FFD8-42EF-ADC7-7DB3B302F8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246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>
                    <a:alpha val="60000"/>
                  </a:schemeClr>
                </a:solidFill>
                <a:latin typeface="+mn-lt"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22648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FadyEmad12/Pharmacy-Management-Project/tree/main/Pharmacy%20Management%20Project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8">
            <a:extLst>
              <a:ext uri="{FF2B5EF4-FFF2-40B4-BE49-F238E27FC236}">
                <a16:creationId xmlns:a16="http://schemas.microsoft.com/office/drawing/2014/main" id="{EB614023-3F38-44EB-8ABB-B52E5B9E22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0" name="Rectangle 10">
            <a:extLst>
              <a:ext uri="{FF2B5EF4-FFF2-40B4-BE49-F238E27FC236}">
                <a16:creationId xmlns:a16="http://schemas.microsoft.com/office/drawing/2014/main" id="{8C5F9310-ED3E-45B9-9D97-AC0F2C8900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21" name="Video 20">
            <a:extLst>
              <a:ext uri="{FF2B5EF4-FFF2-40B4-BE49-F238E27FC236}">
                <a16:creationId xmlns:a16="http://schemas.microsoft.com/office/drawing/2014/main" id="{0BCFC794-9109-FC75-A192-C9A3B26AC63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>
            <a:alphaModFix/>
          </a:blip>
          <a:srcRect t="304" r="-1" b="-1"/>
          <a:stretch/>
        </p:blipFill>
        <p:spPr>
          <a:xfrm>
            <a:off x="-5335" y="0"/>
            <a:ext cx="12191980" cy="6856624"/>
          </a:xfrm>
          <a:prstGeom prst="rect">
            <a:avLst/>
          </a:prstGeom>
        </p:spPr>
      </p:pic>
      <p:sp>
        <p:nvSpPr>
          <p:cNvPr id="22" name="Rectangle 12">
            <a:extLst>
              <a:ext uri="{FF2B5EF4-FFF2-40B4-BE49-F238E27FC236}">
                <a16:creationId xmlns:a16="http://schemas.microsoft.com/office/drawing/2014/main" id="{8D2A0DB3-EF43-4032-9B27-954E12CCB6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307" y="3124261"/>
            <a:ext cx="12188952" cy="3732362"/>
          </a:xfrm>
          <a:prstGeom prst="rect">
            <a:avLst/>
          </a:prstGeom>
          <a:gradFill>
            <a:gsLst>
              <a:gs pos="100000">
                <a:schemeClr val="tx1">
                  <a:alpha val="0"/>
                </a:schemeClr>
              </a:gs>
              <a:gs pos="0">
                <a:schemeClr val="tx1"/>
              </a:gs>
              <a:gs pos="0">
                <a:schemeClr val="tx1">
                  <a:alpha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643126-D1DD-4A18-0E16-EB700B7476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3714" y="3619808"/>
            <a:ext cx="6198566" cy="2603208"/>
          </a:xfrm>
        </p:spPr>
        <p:txBody>
          <a:bodyPr anchor="b">
            <a:normAutofit/>
          </a:bodyPr>
          <a:lstStyle/>
          <a:p>
            <a:r>
              <a:rPr lang="en-US" sz="4800" dirty="0">
                <a:solidFill>
                  <a:srgbClr val="FFFFFF"/>
                </a:solidFill>
              </a:rPr>
              <a:t>Pharmacy Management &amp; Medicine Checker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0DD66AF-130E-AA18-9D14-6A56778104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85993" y="1334278"/>
            <a:ext cx="4720466" cy="4888738"/>
          </a:xfrm>
        </p:spPr>
        <p:txBody>
          <a:bodyPr anchor="b">
            <a:normAutofit/>
          </a:bodyPr>
          <a:lstStyle/>
          <a:p>
            <a:r>
              <a:rPr lang="en-US" sz="2200" b="1" dirty="0">
                <a:solidFill>
                  <a:srgbClr val="FFFF00"/>
                </a:solidFill>
              </a:rPr>
              <a:t>Prepared by: (The Web Warriors)</a:t>
            </a:r>
          </a:p>
          <a:p>
            <a:r>
              <a:rPr lang="en-US" sz="2200" b="1" dirty="0">
                <a:solidFill>
                  <a:srgbClr val="FFFFFF"/>
                </a:solidFill>
              </a:rPr>
              <a:t>Fady Emad (</a:t>
            </a:r>
            <a:r>
              <a:rPr lang="en-US" sz="2200" b="1" dirty="0">
                <a:solidFill>
                  <a:srgbClr val="FFFF00"/>
                </a:solidFill>
              </a:rPr>
              <a:t>Team Leader</a:t>
            </a:r>
            <a:r>
              <a:rPr lang="en-US" sz="2200" b="1" dirty="0">
                <a:solidFill>
                  <a:srgbClr val="FFFFFF"/>
                </a:solidFill>
              </a:rPr>
              <a:t>)</a:t>
            </a:r>
          </a:p>
          <a:p>
            <a:r>
              <a:rPr lang="en-US" sz="2200" b="1" dirty="0">
                <a:solidFill>
                  <a:srgbClr val="FFFFFF"/>
                </a:solidFill>
              </a:rPr>
              <a:t>Mariam Gamal</a:t>
            </a:r>
          </a:p>
          <a:p>
            <a:r>
              <a:rPr lang="en-US" sz="2200" b="1" dirty="0">
                <a:solidFill>
                  <a:srgbClr val="FFFFFF"/>
                </a:solidFill>
              </a:rPr>
              <a:t>Gannah Islam</a:t>
            </a:r>
          </a:p>
          <a:p>
            <a:r>
              <a:rPr lang="en-US" sz="2200" b="1" dirty="0">
                <a:solidFill>
                  <a:srgbClr val="FFFFFF"/>
                </a:solidFill>
              </a:rPr>
              <a:t>Zeinab Ahmed</a:t>
            </a:r>
          </a:p>
          <a:p>
            <a:r>
              <a:rPr lang="en-US" sz="2200" b="1" dirty="0" err="1">
                <a:solidFill>
                  <a:srgbClr val="FFFFFF"/>
                </a:solidFill>
              </a:rPr>
              <a:t>Mohraeel</a:t>
            </a:r>
            <a:r>
              <a:rPr lang="en-US" sz="2200" b="1" dirty="0">
                <a:solidFill>
                  <a:srgbClr val="FFFFFF"/>
                </a:solidFill>
              </a:rPr>
              <a:t> John</a:t>
            </a:r>
          </a:p>
          <a:p>
            <a:r>
              <a:rPr lang="en-US" sz="2200" b="1" dirty="0">
                <a:solidFill>
                  <a:srgbClr val="FFFFFF"/>
                </a:solidFill>
              </a:rPr>
              <a:t>Mohamed Yasser</a:t>
            </a:r>
          </a:p>
          <a:p>
            <a:r>
              <a:rPr lang="en-US" sz="2200" b="1" dirty="0">
                <a:solidFill>
                  <a:srgbClr val="FFFFFF"/>
                </a:solidFill>
              </a:rPr>
              <a:t>Poula Samy</a:t>
            </a:r>
          </a:p>
          <a:p>
            <a:r>
              <a:rPr lang="en-US" sz="2200" b="1" dirty="0">
                <a:solidFill>
                  <a:srgbClr val="FFFFFF"/>
                </a:solidFill>
              </a:rPr>
              <a:t>Mina Montasser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CD5EE8-27C2-AFB9-0B5E-A67C61B8A562}"/>
              </a:ext>
            </a:extLst>
          </p:cNvPr>
          <p:cNvSpPr txBox="1"/>
          <p:nvPr/>
        </p:nvSpPr>
        <p:spPr>
          <a:xfrm>
            <a:off x="699795" y="1871137"/>
            <a:ext cx="4506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FFFF00"/>
                </a:solidFill>
              </a:rPr>
              <a:t>Dr: Wesam Ahmed</a:t>
            </a:r>
          </a:p>
        </p:txBody>
      </p:sp>
    </p:spTree>
    <p:extLst>
      <p:ext uri="{BB962C8B-B14F-4D97-AF65-F5344CB8AC3E}">
        <p14:creationId xmlns:p14="http://schemas.microsoft.com/office/powerpoint/2010/main" val="490443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4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21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3F1A27-9FD2-D5C1-EF7C-E423C385A8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6882" y="662474"/>
            <a:ext cx="10618236" cy="5533052"/>
          </a:xfrm>
        </p:spPr>
        <p:txBody>
          <a:bodyPr/>
          <a:lstStyle/>
          <a:p>
            <a:pPr marL="0" indent="0">
              <a:buNone/>
            </a:pPr>
            <a:r>
              <a:rPr lang="en-US" sz="2400" b="1" dirty="0">
                <a:solidFill>
                  <a:srgbClr val="FFFF00"/>
                </a:solidFill>
              </a:rPr>
              <a:t>3- Sales and Billing:</a:t>
            </a:r>
            <a:endParaRPr lang="en-US" sz="2400" dirty="0">
              <a:solidFill>
                <a:srgbClr val="FFFF00"/>
              </a:solidFill>
            </a:endParaRPr>
          </a:p>
          <a:p>
            <a:r>
              <a:rPr lang="en-US" sz="2400" dirty="0"/>
              <a:t>Record all sales by the pharmacist</a:t>
            </a:r>
          </a:p>
          <a:p>
            <a:r>
              <a:rPr lang="en-US" sz="2400" b="1" dirty="0"/>
              <a:t>Print invoices after recording sales</a:t>
            </a:r>
            <a:endParaRPr lang="en-US" sz="2400" dirty="0"/>
          </a:p>
          <a:p>
            <a:r>
              <a:rPr lang="en-US" sz="2400" dirty="0"/>
              <a:t>Automatically update inventory</a:t>
            </a:r>
          </a:p>
          <a:p>
            <a:pPr marL="0" indent="0">
              <a:buNone/>
            </a:pPr>
            <a:r>
              <a:rPr lang="en-US" sz="2400" b="1" dirty="0">
                <a:solidFill>
                  <a:srgbClr val="FFFF00"/>
                </a:solidFill>
              </a:rPr>
              <a:t>4- Reports and Analytics:</a:t>
            </a:r>
            <a:endParaRPr lang="en-US" sz="2400" dirty="0">
              <a:solidFill>
                <a:srgbClr val="FFFF00"/>
              </a:solidFill>
            </a:endParaRPr>
          </a:p>
          <a:p>
            <a:r>
              <a:rPr lang="en-US" sz="2400" dirty="0"/>
              <a:t>Generate sales reports</a:t>
            </a:r>
          </a:p>
          <a:p>
            <a:r>
              <a:rPr lang="en-US" sz="2400" dirty="0"/>
              <a:t>Track profit and loss</a:t>
            </a:r>
          </a:p>
          <a:p>
            <a:pPr marL="0" indent="0">
              <a:buNone/>
            </a:pPr>
            <a:r>
              <a:rPr lang="en-US" sz="2400" b="1" dirty="0">
                <a:solidFill>
                  <a:srgbClr val="FFFF00"/>
                </a:solidFill>
              </a:rPr>
              <a:t>5- User Authentication:</a:t>
            </a:r>
            <a:endParaRPr lang="en-US" sz="2400" dirty="0">
              <a:solidFill>
                <a:srgbClr val="FFFF00"/>
              </a:solidFill>
            </a:endParaRPr>
          </a:p>
          <a:p>
            <a:r>
              <a:rPr lang="en-US" sz="2400" dirty="0"/>
              <a:t>Login system for pharmacists and admins</a:t>
            </a:r>
          </a:p>
          <a:p>
            <a:r>
              <a:rPr lang="en-US" sz="2400" dirty="0"/>
              <a:t>Role-based access to ensure security</a:t>
            </a:r>
          </a:p>
          <a:p>
            <a:pPr marL="0" indent="0">
              <a:buNone/>
            </a:pPr>
            <a:endParaRPr lang="en-US" sz="2400" dirty="0"/>
          </a:p>
          <a:p>
            <a:endParaRPr lang="en-US" sz="24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84886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BCBCE9-949B-C027-FFC8-35E3634B44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Development Process / Story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698100-E1E0-6F3E-E4FA-4100484FA4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4265" y="1565028"/>
            <a:ext cx="11300927" cy="5069037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>
                <a:solidFill>
                  <a:srgbClr val="FFFF00"/>
                </a:solidFill>
              </a:rPr>
              <a:t>1- </a:t>
            </a:r>
            <a:r>
              <a:rPr lang="en-US" b="1" dirty="0"/>
              <a:t>Planning: </a:t>
            </a:r>
            <a:r>
              <a:rPr lang="en-US" b="1" dirty="0">
                <a:sym typeface="Wingdings" panose="05000000000000000000" pitchFamily="2" charset="2"/>
              </a:rPr>
              <a:t> </a:t>
            </a:r>
            <a:r>
              <a:rPr lang="en-US" b="1" dirty="0">
                <a:solidFill>
                  <a:srgbClr val="FFFF00"/>
                </a:solidFill>
                <a:sym typeface="Wingdings" panose="05000000000000000000" pitchFamily="2" charset="2"/>
              </a:rPr>
              <a:t>Was Made on Trello and </a:t>
            </a:r>
            <a:r>
              <a:rPr lang="en-US" b="1" dirty="0" err="1">
                <a:solidFill>
                  <a:srgbClr val="FFFF00"/>
                </a:solidFill>
                <a:sym typeface="Wingdings" panose="05000000000000000000" pitchFamily="2" charset="2"/>
              </a:rPr>
              <a:t>GanttProject</a:t>
            </a:r>
            <a:r>
              <a:rPr lang="en-US" b="1" dirty="0">
                <a:solidFill>
                  <a:srgbClr val="FFFF00"/>
                </a:solidFill>
                <a:sym typeface="Wingdings" panose="05000000000000000000" pitchFamily="2" charset="2"/>
              </a:rPr>
              <a:t>.</a:t>
            </a:r>
            <a:br>
              <a:rPr lang="en-US" b="1" dirty="0">
                <a:solidFill>
                  <a:srgbClr val="FFFF00"/>
                </a:solidFill>
              </a:rPr>
            </a:br>
            <a:r>
              <a:rPr lang="en-US" dirty="0"/>
              <a:t>The project started by carefully analyzing the needs of a typical pharmacy. We identified the </a:t>
            </a:r>
            <a:r>
              <a:rPr lang="en-US" b="1" dirty="0"/>
              <a:t>key tasks that needed automation</a:t>
            </a:r>
            <a:r>
              <a:rPr lang="en-US" dirty="0"/>
              <a:t>, including:</a:t>
            </a:r>
          </a:p>
          <a:p>
            <a:r>
              <a:rPr lang="en-US" b="1" dirty="0">
                <a:solidFill>
                  <a:srgbClr val="FFFF00"/>
                </a:solidFill>
              </a:rPr>
              <a:t>Managing</a:t>
            </a:r>
            <a:r>
              <a:rPr lang="en-US" dirty="0"/>
              <a:t> medicine stock efficiently</a:t>
            </a:r>
          </a:p>
          <a:p>
            <a:r>
              <a:rPr lang="en-US" b="1" dirty="0">
                <a:solidFill>
                  <a:srgbClr val="FFFF00"/>
                </a:solidFill>
              </a:rPr>
              <a:t>Recording</a:t>
            </a:r>
            <a:r>
              <a:rPr lang="en-US" dirty="0"/>
              <a:t> sales accurately</a:t>
            </a:r>
          </a:p>
          <a:p>
            <a:r>
              <a:rPr lang="en-US" b="1" dirty="0">
                <a:solidFill>
                  <a:srgbClr val="FFFF00"/>
                </a:solidFill>
              </a:rPr>
              <a:t>Allowing</a:t>
            </a:r>
            <a:r>
              <a:rPr lang="en-US" dirty="0"/>
              <a:t> customers to search for medicines easily</a:t>
            </a:r>
          </a:p>
          <a:p>
            <a:r>
              <a:rPr lang="en-US" b="1" dirty="0">
                <a:solidFill>
                  <a:srgbClr val="FFFF00"/>
                </a:solidFill>
              </a:rPr>
              <a:t>Generating</a:t>
            </a:r>
            <a:r>
              <a:rPr lang="en-US" dirty="0"/>
              <a:t> detailed sales and profit reports</a:t>
            </a:r>
            <a:br>
              <a:rPr lang="en-US" dirty="0"/>
            </a:br>
            <a:r>
              <a:rPr lang="en-US" dirty="0"/>
              <a:t>We also outlined the </a:t>
            </a:r>
            <a:r>
              <a:rPr lang="en-US" b="1" dirty="0"/>
              <a:t>roles of users</a:t>
            </a:r>
            <a:r>
              <a:rPr lang="en-US" dirty="0"/>
              <a:t> in the system — pharmacists as admins who manage the data, and customers who can search for medicines. This phase included sketching initial workflows and creating a </a:t>
            </a:r>
            <a:r>
              <a:rPr lang="en-US" b="1" dirty="0"/>
              <a:t>requirements document</a:t>
            </a:r>
            <a:r>
              <a:rPr lang="en-US" dirty="0"/>
              <a:t> to guide development.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81908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183DC1-AEB7-8FED-EA3E-21E396E9F3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19878"/>
            <a:ext cx="10647784" cy="5896946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b="1" dirty="0">
                <a:solidFill>
                  <a:srgbClr val="FFFF00"/>
                </a:solidFill>
              </a:rPr>
              <a:t>2- </a:t>
            </a:r>
            <a:r>
              <a:rPr lang="en-US" b="1" dirty="0"/>
              <a:t>Design:</a:t>
            </a:r>
            <a:br>
              <a:rPr lang="en-US" dirty="0"/>
            </a:br>
            <a:r>
              <a:rPr lang="en-US" dirty="0"/>
              <a:t>Once the requirements were clear, we moved to designing the system:</a:t>
            </a:r>
          </a:p>
          <a:p>
            <a:r>
              <a:rPr lang="en-US" b="1" dirty="0">
                <a:solidFill>
                  <a:srgbClr val="FFFF00"/>
                </a:solidFill>
              </a:rPr>
              <a:t>Created</a:t>
            </a:r>
            <a:r>
              <a:rPr lang="en-US" dirty="0"/>
              <a:t> a </a:t>
            </a:r>
            <a:r>
              <a:rPr lang="en-US" b="1" dirty="0"/>
              <a:t>relational database schema</a:t>
            </a:r>
            <a:r>
              <a:rPr lang="en-US" dirty="0"/>
              <a:t> to store medicines, stock quantities, and sales records efficiently. Tables were designed with proper relationships and constraints to maintain data integrity.</a:t>
            </a:r>
          </a:p>
          <a:p>
            <a:r>
              <a:rPr lang="en-US" b="1" dirty="0">
                <a:solidFill>
                  <a:srgbClr val="FFFF00"/>
                </a:solidFill>
              </a:rPr>
              <a:t>Developed</a:t>
            </a:r>
            <a:r>
              <a:rPr lang="en-US" dirty="0"/>
              <a:t> a </a:t>
            </a:r>
            <a:r>
              <a:rPr lang="en-US" b="1" dirty="0"/>
              <a:t>user-friendly interface design</a:t>
            </a:r>
            <a:r>
              <a:rPr lang="en-US" dirty="0"/>
              <a:t> that is simple for pharmacists to navigate and easy for customers to search for medicines.</a:t>
            </a:r>
          </a:p>
          <a:p>
            <a:r>
              <a:rPr lang="en-US" b="1" dirty="0">
                <a:solidFill>
                  <a:srgbClr val="FFFF00"/>
                </a:solidFill>
              </a:rPr>
              <a:t>Designed</a:t>
            </a:r>
            <a:r>
              <a:rPr lang="en-US" dirty="0"/>
              <a:t> </a:t>
            </a:r>
            <a:r>
              <a:rPr lang="en-US" b="1" dirty="0"/>
              <a:t>forms for adding/updating medicines</a:t>
            </a:r>
            <a:r>
              <a:rPr lang="en-US" dirty="0"/>
              <a:t> and </a:t>
            </a:r>
            <a:r>
              <a:rPr lang="en-US" b="1" dirty="0"/>
              <a:t>modules for recording sales</a:t>
            </a:r>
            <a:r>
              <a:rPr lang="en-US" dirty="0"/>
              <a:t>.</a:t>
            </a:r>
          </a:p>
          <a:p>
            <a:r>
              <a:rPr lang="en-US" b="1" dirty="0">
                <a:solidFill>
                  <a:srgbClr val="FFFF00"/>
                </a:solidFill>
              </a:rPr>
              <a:t>Planned</a:t>
            </a:r>
            <a:r>
              <a:rPr lang="en-US" dirty="0"/>
              <a:t> the </a:t>
            </a:r>
            <a:r>
              <a:rPr lang="en-US" b="1" dirty="0"/>
              <a:t>invoice printing module</a:t>
            </a:r>
            <a:r>
              <a:rPr lang="en-US" dirty="0"/>
              <a:t> to generate professional receipts automatically after each recorded sale.</a:t>
            </a:r>
          </a:p>
          <a:p>
            <a:r>
              <a:rPr lang="en-US" b="1" dirty="0">
                <a:solidFill>
                  <a:srgbClr val="FFFF00"/>
                </a:solidFill>
              </a:rPr>
              <a:t>Drew</a:t>
            </a:r>
            <a:r>
              <a:rPr lang="en-US" dirty="0"/>
              <a:t> flowcharts and diagrams to visualize </a:t>
            </a:r>
            <a:r>
              <a:rPr lang="en-US" b="1" dirty="0"/>
              <a:t>how each module interacts</a:t>
            </a:r>
            <a:r>
              <a:rPr lang="en-US" dirty="0"/>
              <a:t> with others, ensuring smooth integration.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11404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6544A7A-5B74-5491-F581-4E8442570363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47931" y="88641"/>
            <a:ext cx="4096138" cy="668071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E9F8CF2-33D8-CA84-51DA-AF836998FEB1}"/>
              </a:ext>
            </a:extLst>
          </p:cNvPr>
          <p:cNvSpPr txBox="1"/>
          <p:nvPr/>
        </p:nvSpPr>
        <p:spPr>
          <a:xfrm>
            <a:off x="513184" y="1390261"/>
            <a:ext cx="27525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FF00"/>
                </a:solidFill>
              </a:rPr>
              <a:t>Use Case</a:t>
            </a:r>
          </a:p>
        </p:txBody>
      </p:sp>
    </p:spTree>
    <p:extLst>
      <p:ext uri="{BB962C8B-B14F-4D97-AF65-F5344CB8AC3E}">
        <p14:creationId xmlns:p14="http://schemas.microsoft.com/office/powerpoint/2010/main" val="3396044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E51FE8F9-A93B-C1E8-7B10-ACC4C4C5CD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0065" y="1313237"/>
            <a:ext cx="9591869" cy="4231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7950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07CB046-241C-786F-1148-D28207392E59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43731" y="0"/>
            <a:ext cx="29045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7940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7AF00CB-711A-3404-94A1-61B6138A9D99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68824" y="265922"/>
            <a:ext cx="5654351" cy="632615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CB2441A-7E09-E9B6-D0B0-78F22E749488}"/>
              </a:ext>
            </a:extLst>
          </p:cNvPr>
          <p:cNvSpPr txBox="1"/>
          <p:nvPr/>
        </p:nvSpPr>
        <p:spPr>
          <a:xfrm>
            <a:off x="251926" y="1642188"/>
            <a:ext cx="26716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FF00"/>
                </a:solidFill>
              </a:rPr>
              <a:t>Class Diagram</a:t>
            </a:r>
          </a:p>
        </p:txBody>
      </p:sp>
    </p:spTree>
    <p:extLst>
      <p:ext uri="{BB962C8B-B14F-4D97-AF65-F5344CB8AC3E}">
        <p14:creationId xmlns:p14="http://schemas.microsoft.com/office/powerpoint/2010/main" val="27126656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A43C7CC-08BB-44CE-4B20-FE52F2FDFC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553" y="1324948"/>
            <a:ext cx="8686893" cy="536144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4E3363A-44E2-87C4-EE35-718DD64FBB40}"/>
              </a:ext>
            </a:extLst>
          </p:cNvPr>
          <p:cNvSpPr txBox="1"/>
          <p:nvPr/>
        </p:nvSpPr>
        <p:spPr>
          <a:xfrm>
            <a:off x="3259492" y="270588"/>
            <a:ext cx="567301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FF00"/>
                </a:solidFill>
              </a:rPr>
              <a:t>Entity Relationship Diagram (ERD) for the system</a:t>
            </a:r>
          </a:p>
        </p:txBody>
      </p:sp>
    </p:spTree>
    <p:extLst>
      <p:ext uri="{BB962C8B-B14F-4D97-AF65-F5344CB8AC3E}">
        <p14:creationId xmlns:p14="http://schemas.microsoft.com/office/powerpoint/2010/main" val="8734791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AA6224-C6BF-92B1-A606-AC295DD677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6232" y="611155"/>
            <a:ext cx="10739535" cy="5635689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b="1" dirty="0">
                <a:solidFill>
                  <a:srgbClr val="FFFF00"/>
                </a:solidFill>
              </a:rPr>
              <a:t>3-</a:t>
            </a:r>
            <a:r>
              <a:rPr lang="en-US" b="1" dirty="0"/>
              <a:t> Implementation:</a:t>
            </a:r>
            <a:br>
              <a:rPr lang="en-US" dirty="0"/>
            </a:br>
            <a:r>
              <a:rPr lang="en-US" dirty="0"/>
              <a:t>The system was developed in modular components to simplify coding and testing:</a:t>
            </a:r>
          </a:p>
          <a:p>
            <a:r>
              <a:rPr lang="en-US" b="1" dirty="0">
                <a:solidFill>
                  <a:srgbClr val="FFFF00"/>
                </a:solidFill>
              </a:rPr>
              <a:t>Inventory Module:</a:t>
            </a:r>
            <a:r>
              <a:rPr lang="en-US" dirty="0">
                <a:solidFill>
                  <a:srgbClr val="FFFF00"/>
                </a:solidFill>
              </a:rPr>
              <a:t> </a:t>
            </a:r>
            <a:r>
              <a:rPr lang="en-US" dirty="0"/>
              <a:t>Allows adding, updating, and deleting medicines. Stock levels are automatically updated after each sale.</a:t>
            </a:r>
          </a:p>
          <a:p>
            <a:r>
              <a:rPr lang="en-US" b="1" dirty="0">
                <a:solidFill>
                  <a:srgbClr val="FFFF00"/>
                </a:solidFill>
              </a:rPr>
              <a:t>Sales Module:</a:t>
            </a:r>
            <a:r>
              <a:rPr lang="en-US" dirty="0">
                <a:solidFill>
                  <a:srgbClr val="FFFF00"/>
                </a:solidFill>
              </a:rPr>
              <a:t> </a:t>
            </a:r>
            <a:r>
              <a:rPr lang="en-US" dirty="0"/>
              <a:t>Records sales, calculates totals, and integrates with the invoice printing feature.</a:t>
            </a:r>
          </a:p>
          <a:p>
            <a:r>
              <a:rPr lang="en-US" b="1" dirty="0">
                <a:solidFill>
                  <a:srgbClr val="FFFF00"/>
                </a:solidFill>
              </a:rPr>
              <a:t>Customer Search Module:</a:t>
            </a:r>
            <a:r>
              <a:rPr lang="en-US" dirty="0">
                <a:solidFill>
                  <a:srgbClr val="FFFF00"/>
                </a:solidFill>
              </a:rPr>
              <a:t> </a:t>
            </a:r>
            <a:r>
              <a:rPr lang="en-US" dirty="0"/>
              <a:t>Enables customers to search for medicines by name or type without entering personal data.</a:t>
            </a:r>
          </a:p>
          <a:p>
            <a:r>
              <a:rPr lang="en-US" b="1" dirty="0">
                <a:solidFill>
                  <a:srgbClr val="FFFF00"/>
                </a:solidFill>
              </a:rPr>
              <a:t>Reporting Module:</a:t>
            </a:r>
            <a:r>
              <a:rPr lang="en-US" dirty="0">
                <a:solidFill>
                  <a:srgbClr val="FFFF00"/>
                </a:solidFill>
              </a:rPr>
              <a:t> </a:t>
            </a:r>
            <a:r>
              <a:rPr lang="en-US" dirty="0"/>
              <a:t>Generates daily, weekly, and monthly sales reports for management review.</a:t>
            </a:r>
          </a:p>
          <a:p>
            <a:r>
              <a:rPr lang="en-US" dirty="0"/>
              <a:t>During implementation, we applied </a:t>
            </a:r>
            <a:r>
              <a:rPr lang="en-US" b="1" dirty="0"/>
              <a:t>best coding practices</a:t>
            </a:r>
            <a:r>
              <a:rPr lang="en-US" dirty="0"/>
              <a:t>:</a:t>
            </a:r>
          </a:p>
          <a:p>
            <a:r>
              <a:rPr lang="en-US" dirty="0"/>
              <a:t>Modular code to make updates easier</a:t>
            </a:r>
          </a:p>
          <a:p>
            <a:r>
              <a:rPr lang="en-US" dirty="0"/>
              <a:t>Proper comments and documentation for each function</a:t>
            </a:r>
          </a:p>
          <a:p>
            <a:r>
              <a:rPr lang="en-US" dirty="0"/>
              <a:t>Input validation to prevent errors or invalid entries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81337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6774CF-EB43-443B-EF87-29315A67FF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475" y="466530"/>
            <a:ext cx="10881050" cy="5924939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b="1" dirty="0">
                <a:solidFill>
                  <a:srgbClr val="FFFF00"/>
                </a:solidFill>
              </a:rPr>
              <a:t>4- </a:t>
            </a:r>
            <a:r>
              <a:rPr lang="en-US" b="1" dirty="0"/>
              <a:t>Challenges &amp; Solutions:</a:t>
            </a:r>
            <a:br>
              <a:rPr lang="en-US" dirty="0"/>
            </a:br>
            <a:r>
              <a:rPr lang="en-US" dirty="0"/>
              <a:t>During development, we faced several challenges:</a:t>
            </a:r>
          </a:p>
          <a:p>
            <a:r>
              <a:rPr lang="en-US" b="1" dirty="0">
                <a:solidFill>
                  <a:srgbClr val="FFFF00"/>
                </a:solidFill>
              </a:rPr>
              <a:t>Challenge</a:t>
            </a:r>
            <a:r>
              <a:rPr lang="en-US" b="1" dirty="0"/>
              <a:t>:</a:t>
            </a:r>
            <a:r>
              <a:rPr lang="en-US" dirty="0"/>
              <a:t> Accurate sales tracking and inventory updates.</a:t>
            </a:r>
            <a:br>
              <a:rPr lang="en-US" dirty="0"/>
            </a:br>
            <a:r>
              <a:rPr lang="en-US" b="1" dirty="0">
                <a:solidFill>
                  <a:srgbClr val="FFFF00"/>
                </a:solidFill>
              </a:rPr>
              <a:t>Solution</a:t>
            </a:r>
            <a:r>
              <a:rPr lang="en-US" b="1" dirty="0"/>
              <a:t>:</a:t>
            </a:r>
            <a:r>
              <a:rPr lang="en-US" dirty="0"/>
              <a:t> Implemented SQL queries that automatically update stock quantities immediately after each sale and store complete sales history for reporting.</a:t>
            </a:r>
          </a:p>
          <a:p>
            <a:r>
              <a:rPr lang="en-US" b="1" dirty="0">
                <a:solidFill>
                  <a:srgbClr val="FFFF00"/>
                </a:solidFill>
              </a:rPr>
              <a:t>Challenge</a:t>
            </a:r>
            <a:r>
              <a:rPr lang="en-US" b="1" dirty="0"/>
              <a:t>:</a:t>
            </a:r>
            <a:r>
              <a:rPr lang="en-US" dirty="0"/>
              <a:t> Ensuring the invoice prints correctly with all details.</a:t>
            </a:r>
            <a:br>
              <a:rPr lang="en-US" dirty="0"/>
            </a:br>
            <a:r>
              <a:rPr lang="en-US" b="1" dirty="0">
                <a:solidFill>
                  <a:srgbClr val="FFFF00"/>
                </a:solidFill>
              </a:rPr>
              <a:t>Solution</a:t>
            </a:r>
            <a:r>
              <a:rPr lang="en-US" b="1" dirty="0"/>
              <a:t>:</a:t>
            </a:r>
            <a:r>
              <a:rPr lang="en-US" dirty="0"/>
              <a:t> Developed a dynamic invoice generation module that formats and prints invoices after each recorded sale, including medicine names, quantities, prices, and total amount.</a:t>
            </a:r>
          </a:p>
          <a:p>
            <a:r>
              <a:rPr lang="en-US" b="1" dirty="0">
                <a:solidFill>
                  <a:srgbClr val="FFFF00"/>
                </a:solidFill>
              </a:rPr>
              <a:t>Challenge</a:t>
            </a:r>
            <a:r>
              <a:rPr lang="en-US" b="1" dirty="0"/>
              <a:t>:</a:t>
            </a:r>
            <a:r>
              <a:rPr lang="en-US" dirty="0"/>
              <a:t> Designing an interface that is </a:t>
            </a:r>
            <a:r>
              <a:rPr lang="en-US" b="1" dirty="0"/>
              <a:t>both easy for staff and customers</a:t>
            </a:r>
            <a:r>
              <a:rPr lang="en-US" dirty="0"/>
              <a:t>.</a:t>
            </a:r>
            <a:br>
              <a:rPr lang="en-US" dirty="0"/>
            </a:br>
            <a:r>
              <a:rPr lang="en-US" b="1" dirty="0">
                <a:solidFill>
                  <a:srgbClr val="FFFF00"/>
                </a:solidFill>
              </a:rPr>
              <a:t>Solution</a:t>
            </a:r>
            <a:r>
              <a:rPr lang="en-US" b="1" dirty="0"/>
              <a:t>:</a:t>
            </a:r>
            <a:r>
              <a:rPr lang="en-US" dirty="0"/>
              <a:t> Used a clean layout with clear menus, search functionality for customers, and simple forms for pharmacists.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12548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43376A-A04F-DCAB-AAD8-C86A5BDDBE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79714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***Important Note.***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493B85-48F9-935A-7A24-701A9ADFAE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8153" y="2509287"/>
            <a:ext cx="10955694" cy="3368999"/>
          </a:xfrm>
        </p:spPr>
        <p:txBody>
          <a:bodyPr/>
          <a:lstStyle/>
          <a:p>
            <a:r>
              <a:rPr lang="en-US" b="1" dirty="0"/>
              <a:t>All Documents and Details about the project will be On GitHub.</a:t>
            </a:r>
            <a:br>
              <a:rPr lang="en-US" b="1" dirty="0"/>
            </a:br>
            <a:r>
              <a:rPr lang="en-US" b="1" dirty="0"/>
              <a:t>Feel Free to check it at anytime By clicking the following link:</a:t>
            </a:r>
          </a:p>
          <a:p>
            <a:pPr marL="0" indent="0">
              <a:buNone/>
            </a:pPr>
            <a:r>
              <a:rPr lang="en-US" b="1" dirty="0">
                <a:hlinkClick r:id="rId2"/>
              </a:rPr>
              <a:t>Pharmacy-Management-Project/Pharmacy Management Project at main · FadyEmad12/Pharmacy-Management-Project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79456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90142B-A6B7-C777-CA51-6E764C435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Project Outcome /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C51069-CB35-B836-9334-7CEC12F2CF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FFFF00"/>
                </a:solidFill>
              </a:rPr>
              <a:t>Reduces</a:t>
            </a:r>
            <a:r>
              <a:rPr lang="en-US" dirty="0"/>
              <a:t> manual work for pharmacists</a:t>
            </a:r>
          </a:p>
          <a:p>
            <a:r>
              <a:rPr lang="en-US" b="1" dirty="0">
                <a:solidFill>
                  <a:srgbClr val="FFFF00"/>
                </a:solidFill>
              </a:rPr>
              <a:t>Ensures</a:t>
            </a:r>
            <a:r>
              <a:rPr lang="en-US" dirty="0"/>
              <a:t> accurate tracking of medicine stock</a:t>
            </a:r>
          </a:p>
          <a:p>
            <a:r>
              <a:rPr lang="en-US" b="1" dirty="0">
                <a:solidFill>
                  <a:srgbClr val="FFFF00"/>
                </a:solidFill>
              </a:rPr>
              <a:t>Sales and billing </a:t>
            </a:r>
            <a:r>
              <a:rPr lang="en-US" dirty="0"/>
              <a:t>are faster and error-free</a:t>
            </a:r>
          </a:p>
          <a:p>
            <a:r>
              <a:rPr lang="en-US" b="1" dirty="0">
                <a:solidFill>
                  <a:srgbClr val="FFFF00"/>
                </a:solidFill>
              </a:rPr>
              <a:t>Generates</a:t>
            </a:r>
            <a:r>
              <a:rPr lang="en-US" b="1" dirty="0"/>
              <a:t> </a:t>
            </a:r>
            <a:r>
              <a:rPr lang="en-US" dirty="0"/>
              <a:t>detailed reports</a:t>
            </a:r>
          </a:p>
          <a:p>
            <a:r>
              <a:rPr lang="en-US" b="1" dirty="0">
                <a:solidFill>
                  <a:srgbClr val="FFFF00"/>
                </a:solidFill>
              </a:rPr>
              <a:t>Invoices</a:t>
            </a:r>
            <a:r>
              <a:rPr lang="en-US" dirty="0"/>
              <a:t> can be printed after sales</a:t>
            </a:r>
          </a:p>
          <a:p>
            <a:r>
              <a:rPr lang="en-US" b="1" dirty="0">
                <a:solidFill>
                  <a:srgbClr val="FFFF00"/>
                </a:solidFill>
              </a:rPr>
              <a:t>Customers</a:t>
            </a:r>
            <a:r>
              <a:rPr lang="en-US" b="1" dirty="0"/>
              <a:t> </a:t>
            </a:r>
            <a:r>
              <a:rPr lang="en-US" dirty="0"/>
              <a:t>can </a:t>
            </a:r>
            <a:r>
              <a:rPr lang="en-US" b="1" dirty="0">
                <a:solidFill>
                  <a:srgbClr val="FFFF00"/>
                </a:solidFill>
              </a:rPr>
              <a:t>quickly search </a:t>
            </a:r>
            <a:r>
              <a:rPr lang="en-US" dirty="0"/>
              <a:t>for medicines without entering personal information.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78612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3A1850-5D1C-2968-F0C8-77127FAA8A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84255"/>
            <a:ext cx="10515600" cy="168948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b="1" dirty="0">
                <a:solidFill>
                  <a:srgbClr val="FFFF00"/>
                </a:solidFill>
              </a:rPr>
              <a:t>Screenshots from the Result of the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39737265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3D3602-0C1F-8898-4ADA-536218FA56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80B5C4-355C-AB5E-6EF8-D0DCA5D487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2630" y="2756872"/>
            <a:ext cx="5086739" cy="1344256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7200" b="1" dirty="0"/>
              <a:t>Admin Side</a:t>
            </a:r>
          </a:p>
        </p:txBody>
      </p:sp>
    </p:spTree>
    <p:extLst>
      <p:ext uri="{BB962C8B-B14F-4D97-AF65-F5344CB8AC3E}">
        <p14:creationId xmlns:p14="http://schemas.microsoft.com/office/powerpoint/2010/main" val="2580590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B7A249-04A8-E5FE-CC21-D216F66E74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DBC7A08-D87E-C7E3-77D8-DC5E882F09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05" b="5330"/>
          <a:stretch>
            <a:fillRect/>
          </a:stretch>
        </p:blipFill>
        <p:spPr bwMode="auto">
          <a:xfrm>
            <a:off x="1613427" y="1176479"/>
            <a:ext cx="8965146" cy="450504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6379474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17A65A-33E1-9EA5-5283-09DF1FF0B9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97C5C0A-706E-33AA-D281-C86D65BAD1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80" b="5369"/>
          <a:stretch>
            <a:fillRect/>
          </a:stretch>
        </p:blipFill>
        <p:spPr bwMode="auto">
          <a:xfrm>
            <a:off x="873800" y="789206"/>
            <a:ext cx="10444400" cy="527958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6789695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571539-42D9-629A-CB3B-4142570CA7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4D5C6C5-0C0C-D903-426F-693E589429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89" b="5738"/>
          <a:stretch>
            <a:fillRect/>
          </a:stretch>
        </p:blipFill>
        <p:spPr bwMode="auto">
          <a:xfrm>
            <a:off x="1529823" y="1120895"/>
            <a:ext cx="9132353" cy="461620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7301364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5E2F3B-2B5E-A4B3-4B8E-28ECA50D68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58EB075-33F0-CD8B-75D0-F34937485F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892" y="993260"/>
            <a:ext cx="9594216" cy="487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3086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4E29A8-3953-8E9E-7511-85D2BABC3F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502B349-31FA-2E57-723F-667DB60E4D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9255" y="1020711"/>
            <a:ext cx="9513489" cy="4816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6626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E5F6CD-496E-98CD-6DF7-B64C85EB02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465894-5A33-818F-820E-672E7890AA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04557" y="2962145"/>
            <a:ext cx="4582886" cy="93370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800" b="1" dirty="0"/>
              <a:t>Customer Side</a:t>
            </a:r>
          </a:p>
        </p:txBody>
      </p:sp>
    </p:spTree>
    <p:extLst>
      <p:ext uri="{BB962C8B-B14F-4D97-AF65-F5344CB8AC3E}">
        <p14:creationId xmlns:p14="http://schemas.microsoft.com/office/powerpoint/2010/main" val="42637893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BE199F-E2F3-DCB4-FDD1-C7482C0CFD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7A9321C-20C5-2EC4-2A07-2B99D17E8D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479" y="888238"/>
            <a:ext cx="10111041" cy="5081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1131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32852-0021-7FC2-B3FF-B8DD40380F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Content: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29BC7C-19F6-2D06-8C00-AEA4D98AA8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4678" y="1691322"/>
            <a:ext cx="10629122" cy="4800917"/>
          </a:xfrm>
        </p:spPr>
        <p:txBody>
          <a:bodyPr>
            <a:normAutofit/>
          </a:bodyPr>
          <a:lstStyle/>
          <a:p>
            <a:r>
              <a:rPr lang="en-US" b="1" dirty="0"/>
              <a:t>Project Title.</a:t>
            </a:r>
          </a:p>
          <a:p>
            <a:r>
              <a:rPr lang="en-US" b="1" dirty="0"/>
              <a:t>Problem Statement / Motivation</a:t>
            </a:r>
          </a:p>
          <a:p>
            <a:r>
              <a:rPr lang="en-US" b="1" dirty="0"/>
              <a:t>Project Goals / Objectives</a:t>
            </a:r>
          </a:p>
          <a:p>
            <a:r>
              <a:rPr lang="en-US" b="1" dirty="0"/>
              <a:t>Tools and Technologies Used</a:t>
            </a:r>
          </a:p>
          <a:p>
            <a:r>
              <a:rPr lang="en-US" b="1" dirty="0"/>
              <a:t>Features / Functionality</a:t>
            </a:r>
          </a:p>
          <a:p>
            <a:r>
              <a:rPr lang="en-US" b="1" dirty="0"/>
              <a:t>Development Process / Story</a:t>
            </a:r>
          </a:p>
          <a:p>
            <a:r>
              <a:rPr lang="en-US" b="1" dirty="0"/>
              <a:t>Project Outcome / Results</a:t>
            </a:r>
          </a:p>
          <a:p>
            <a:r>
              <a:rPr lang="en-US" b="1" dirty="0"/>
              <a:t>Future Enhancements</a:t>
            </a:r>
          </a:p>
        </p:txBody>
      </p:sp>
    </p:spTree>
    <p:extLst>
      <p:ext uri="{BB962C8B-B14F-4D97-AF65-F5344CB8AC3E}">
        <p14:creationId xmlns:p14="http://schemas.microsoft.com/office/powerpoint/2010/main" val="39322384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F13F60-8CFA-85DF-1D91-39AFBD6286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5374A7D-14BE-6B46-A60B-723748FBEC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124" y="832254"/>
            <a:ext cx="10273751" cy="5193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1646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8AA0D1-2A7A-1471-972A-AB9F44B35E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310C053-4089-81CE-3B16-7720107A67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118" y="888168"/>
            <a:ext cx="10037763" cy="5081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9207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6744A0-F29F-68EB-49F8-DD0DBC91B2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6F8972B-1221-A1DE-B531-D0AA407450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082" y="876758"/>
            <a:ext cx="10053836" cy="5104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0742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F8BAA7-6D2F-F5D1-AF10-182633139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Future Enhancements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CFE56F-14ED-F0CC-7006-96709D2204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949450"/>
            <a:ext cx="10722429" cy="419942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FFFF00"/>
                </a:solidFill>
              </a:rPr>
              <a:t>Place</a:t>
            </a:r>
            <a:r>
              <a:rPr lang="en-US" dirty="0"/>
              <a:t> online orders or reservations</a:t>
            </a:r>
          </a:p>
          <a:p>
            <a:r>
              <a:rPr lang="en-US" b="1" dirty="0">
                <a:solidFill>
                  <a:srgbClr val="FFFF00"/>
                </a:solidFill>
              </a:rPr>
              <a:t>Integrate</a:t>
            </a:r>
            <a:r>
              <a:rPr lang="en-US" dirty="0"/>
              <a:t> barcode scanning for medicines</a:t>
            </a:r>
          </a:p>
          <a:p>
            <a:r>
              <a:rPr lang="en-US" b="1" dirty="0">
                <a:solidFill>
                  <a:srgbClr val="FFFF00"/>
                </a:solidFill>
              </a:rPr>
              <a:t>Automated</a:t>
            </a:r>
            <a:r>
              <a:rPr lang="en-US" dirty="0"/>
              <a:t> alerts and notifications</a:t>
            </a:r>
          </a:p>
          <a:p>
            <a:r>
              <a:rPr lang="en-US" b="1" dirty="0">
                <a:solidFill>
                  <a:srgbClr val="FFFF00"/>
                </a:solidFill>
              </a:rPr>
              <a:t>User roles and access control </a:t>
            </a:r>
            <a:r>
              <a:rPr lang="en-US" dirty="0"/>
              <a:t>improvements</a:t>
            </a:r>
          </a:p>
          <a:p>
            <a:r>
              <a:rPr lang="en-US" b="1" dirty="0">
                <a:solidFill>
                  <a:srgbClr val="FFFF00"/>
                </a:solidFill>
              </a:rPr>
              <a:t>Mobile-friendly interface / Mobile app integration</a:t>
            </a:r>
          </a:p>
          <a:p>
            <a:r>
              <a:rPr lang="en-US" b="1" dirty="0">
                <a:solidFill>
                  <a:srgbClr val="FFFF00"/>
                </a:solidFill>
              </a:rPr>
              <a:t>Integration with accounting systems and make Transactions</a:t>
            </a:r>
          </a:p>
        </p:txBody>
      </p:sp>
    </p:spTree>
    <p:extLst>
      <p:ext uri="{BB962C8B-B14F-4D97-AF65-F5344CB8AC3E}">
        <p14:creationId xmlns:p14="http://schemas.microsoft.com/office/powerpoint/2010/main" val="42518925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Checkmate move on chessboard">
            <a:extLst>
              <a:ext uri="{FF2B5EF4-FFF2-40B4-BE49-F238E27FC236}">
                <a16:creationId xmlns:a16="http://schemas.microsoft.com/office/drawing/2014/main" id="{C2924BAA-65FC-98DA-4F4F-54A88C362C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/>
          </a:blip>
          <a:srcRect t="15393" r="-1" b="-1"/>
          <a:stretch/>
        </p:blipFill>
        <p:spPr>
          <a:xfrm>
            <a:off x="-14227" y="0"/>
            <a:ext cx="12206227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57A64731-2BEB-3312-95A7-D1BC2BB00C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92876" y="233463"/>
            <a:ext cx="8291209" cy="1695321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10800" b="1" dirty="0">
                <a:solidFill>
                  <a:schemeClr val="bg1"/>
                </a:solidFill>
              </a:rPr>
              <a:t>The End</a:t>
            </a:r>
          </a:p>
        </p:txBody>
      </p:sp>
    </p:spTree>
    <p:extLst>
      <p:ext uri="{BB962C8B-B14F-4D97-AF65-F5344CB8AC3E}">
        <p14:creationId xmlns:p14="http://schemas.microsoft.com/office/powerpoint/2010/main" val="4171751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836B4-FEC5-5CB1-E121-5C1C36FCCF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637" y="403083"/>
            <a:ext cx="11571514" cy="1325563"/>
          </a:xfrm>
        </p:spPr>
        <p:txBody>
          <a:bodyPr>
            <a:noAutofit/>
          </a:bodyPr>
          <a:lstStyle/>
          <a:p>
            <a:r>
              <a:rPr lang="en-US" sz="3600" dirty="0">
                <a:solidFill>
                  <a:srgbClr val="FFFF00"/>
                </a:solidFill>
              </a:rPr>
              <a:t>Project Title and Problem Statement / 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D19651-B48A-3DCC-75F1-AA44A78570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8781" y="1721798"/>
            <a:ext cx="10694438" cy="4877427"/>
          </a:xfrm>
        </p:spPr>
        <p:txBody>
          <a:bodyPr>
            <a:normAutofit/>
          </a:bodyPr>
          <a:lstStyle/>
          <a:p>
            <a:r>
              <a:rPr lang="en-US" sz="2000" b="1" dirty="0">
                <a:solidFill>
                  <a:srgbClr val="FFFF00"/>
                </a:solidFill>
              </a:rPr>
              <a:t>Project Title:</a:t>
            </a:r>
            <a:br>
              <a:rPr lang="en-US" sz="2000" dirty="0">
                <a:solidFill>
                  <a:srgbClr val="FFFF00"/>
                </a:solidFill>
              </a:rPr>
            </a:br>
            <a:r>
              <a:rPr lang="en-US" sz="2000" b="1" dirty="0"/>
              <a:t>Pharmacy Management &amp; Medicine Checker System.</a:t>
            </a:r>
          </a:p>
          <a:p>
            <a:r>
              <a:rPr lang="en-US" sz="2000" b="1" dirty="0">
                <a:solidFill>
                  <a:srgbClr val="FFFF00"/>
                </a:solidFill>
              </a:rPr>
              <a:t>Problem Statement / Motivation:</a:t>
            </a:r>
            <a:br>
              <a:rPr lang="en-US" sz="2000" dirty="0">
                <a:solidFill>
                  <a:srgbClr val="FFFF00"/>
                </a:solidFill>
              </a:rPr>
            </a:br>
            <a:r>
              <a:rPr lang="en-US" sz="2000" b="1" dirty="0"/>
              <a:t>Managing</a:t>
            </a:r>
            <a:r>
              <a:rPr lang="en-US" sz="2000" dirty="0"/>
              <a:t> a pharmacy manually is </a:t>
            </a:r>
            <a:r>
              <a:rPr lang="en-US" sz="2000" b="1" dirty="0"/>
              <a:t>time-consuming and error-prone</a:t>
            </a:r>
            <a:r>
              <a:rPr lang="en-US" sz="2000" dirty="0"/>
              <a:t>. Pharmacists often face challenges such as:</a:t>
            </a:r>
          </a:p>
          <a:p>
            <a:r>
              <a:rPr lang="en-US" sz="2000" b="1" dirty="0"/>
              <a:t>Tracking</a:t>
            </a:r>
            <a:r>
              <a:rPr lang="en-US" sz="2000" dirty="0"/>
              <a:t> medicine stock</a:t>
            </a:r>
          </a:p>
          <a:p>
            <a:r>
              <a:rPr lang="en-US" sz="2000" b="1" dirty="0"/>
              <a:t>Handling</a:t>
            </a:r>
            <a:r>
              <a:rPr lang="en-US" sz="2000" dirty="0"/>
              <a:t> customer prescriptions efficiently</a:t>
            </a:r>
          </a:p>
          <a:p>
            <a:r>
              <a:rPr lang="en-US" sz="2000" b="1" dirty="0"/>
              <a:t>Recording</a:t>
            </a:r>
            <a:r>
              <a:rPr lang="en-US" sz="2000" dirty="0"/>
              <a:t> sales and profits</a:t>
            </a:r>
          </a:p>
          <a:p>
            <a:r>
              <a:rPr lang="en-US" sz="2000" b="1" dirty="0"/>
              <a:t>Downloading</a:t>
            </a:r>
            <a:r>
              <a:rPr lang="en-US" sz="2000" dirty="0"/>
              <a:t> the Invoices of the sold items per day.</a:t>
            </a:r>
          </a:p>
          <a:p>
            <a:r>
              <a:rPr lang="en-US" sz="2000" dirty="0"/>
              <a:t>Our project solves these issues by </a:t>
            </a:r>
            <a:r>
              <a:rPr lang="en-US" sz="2000" b="1" dirty="0"/>
              <a:t>automating pharmacy operations</a:t>
            </a:r>
            <a:r>
              <a:rPr lang="en-US" sz="2000" dirty="0"/>
              <a:t>, improving accuracy, saving time, and ensuring better customer service.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4383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CFAED-45AC-2385-2517-32F9AFD75F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Project Goals /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51F635-DDE1-FA8F-CC8E-1F500B1CE0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6368"/>
            <a:ext cx="10647784" cy="4945871"/>
          </a:xfrm>
        </p:spPr>
        <p:txBody>
          <a:bodyPr>
            <a:normAutofit/>
          </a:bodyPr>
          <a:lstStyle/>
          <a:p>
            <a:r>
              <a:rPr lang="en-US" dirty="0"/>
              <a:t>The main objectives of the Pharmacy Management System are:</a:t>
            </a:r>
          </a:p>
          <a:p>
            <a:r>
              <a:rPr lang="en-US" dirty="0"/>
              <a:t>To provide </a:t>
            </a:r>
            <a:r>
              <a:rPr lang="en-US" b="1" dirty="0"/>
              <a:t>accurate tracking of medicines</a:t>
            </a:r>
            <a:r>
              <a:rPr lang="en-US" dirty="0"/>
              <a:t> in stock</a:t>
            </a:r>
          </a:p>
          <a:p>
            <a:r>
              <a:rPr lang="en-US" dirty="0"/>
              <a:t>To </a:t>
            </a:r>
            <a:r>
              <a:rPr lang="en-US" b="1" dirty="0"/>
              <a:t>record and manage sales</a:t>
            </a:r>
            <a:r>
              <a:rPr lang="en-US" dirty="0"/>
              <a:t> efficiently</a:t>
            </a:r>
          </a:p>
          <a:p>
            <a:r>
              <a:rPr lang="en-US" dirty="0"/>
              <a:t>To </a:t>
            </a:r>
            <a:r>
              <a:rPr lang="en-US" b="1" dirty="0"/>
              <a:t>generate reports</a:t>
            </a:r>
            <a:r>
              <a:rPr lang="en-US" dirty="0"/>
              <a:t> on profits, sales, and inventory</a:t>
            </a:r>
          </a:p>
          <a:p>
            <a:r>
              <a:rPr lang="en-US" dirty="0"/>
              <a:t>To </a:t>
            </a:r>
            <a:r>
              <a:rPr lang="en-US" b="1" dirty="0"/>
              <a:t>make it very easy </a:t>
            </a:r>
            <a:r>
              <a:rPr lang="en-US" dirty="0"/>
              <a:t>for the customers to check the Medicines instead of Going to the Pharmacy.</a:t>
            </a:r>
          </a:p>
          <a:p>
            <a:r>
              <a:rPr lang="en-US" dirty="0"/>
              <a:t>To </a:t>
            </a:r>
            <a:r>
              <a:rPr lang="en-US" b="1" dirty="0"/>
              <a:t>minimize human errors</a:t>
            </a:r>
            <a:r>
              <a:rPr lang="en-US" dirty="0"/>
              <a:t> in pharmacy operations</a:t>
            </a:r>
          </a:p>
          <a:p>
            <a:r>
              <a:rPr lang="en-US" dirty="0"/>
              <a:t>To </a:t>
            </a:r>
            <a:r>
              <a:rPr lang="en-US" b="1" dirty="0"/>
              <a:t>Prepare the invoices </a:t>
            </a:r>
            <a:r>
              <a:rPr lang="en-US" dirty="0"/>
              <a:t>for the items are sold at anytime.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71705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B31951-8C45-F99F-DEF5-5B1747BA3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Tools and Technologies Used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79AE48-4F10-AC20-A031-851F6330EE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rgbClr val="FFFF00"/>
                </a:solidFill>
              </a:rPr>
              <a:t>1- Programming Languages &amp; Frameworks</a:t>
            </a:r>
          </a:p>
          <a:p>
            <a:r>
              <a:rPr lang="en-US" b="1" dirty="0"/>
              <a:t>C#</a:t>
            </a:r>
            <a:r>
              <a:rPr lang="en-US" dirty="0"/>
              <a:t> – Main programming language for backend logic</a:t>
            </a:r>
          </a:p>
          <a:p>
            <a:r>
              <a:rPr lang="en-US" b="1" dirty="0"/>
              <a:t>.NET Core</a:t>
            </a:r>
            <a:r>
              <a:rPr lang="en-US" dirty="0"/>
              <a:t> – Framework for building scalable and secure backend applications</a:t>
            </a:r>
          </a:p>
          <a:p>
            <a:r>
              <a:rPr lang="en-US" b="1" dirty="0"/>
              <a:t>ASP.NET Web API</a:t>
            </a:r>
            <a:r>
              <a:rPr lang="en-US" dirty="0"/>
              <a:t> – To create RESTful APIs for handling database operations and communication between frontend and backend.</a:t>
            </a:r>
          </a:p>
        </p:txBody>
      </p:sp>
    </p:spTree>
    <p:extLst>
      <p:ext uri="{BB962C8B-B14F-4D97-AF65-F5344CB8AC3E}">
        <p14:creationId xmlns:p14="http://schemas.microsoft.com/office/powerpoint/2010/main" val="3409231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289AA5-B98A-5BFF-8200-E5A5170E17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5171" y="592494"/>
            <a:ext cx="11081657" cy="56730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rgbClr val="FFFF00"/>
                </a:solidFill>
              </a:rPr>
              <a:t>2- Database System</a:t>
            </a:r>
            <a:endParaRPr lang="en-US" dirty="0">
              <a:solidFill>
                <a:srgbClr val="FFFF00"/>
              </a:solidFill>
            </a:endParaRPr>
          </a:p>
          <a:p>
            <a:r>
              <a:rPr lang="en-US" b="1" dirty="0"/>
              <a:t>SQL Server</a:t>
            </a:r>
            <a:r>
              <a:rPr lang="en-US" dirty="0"/>
              <a:t> – Relational database to store medicine data, sales records, and other pharmacy-related information</a:t>
            </a:r>
          </a:p>
          <a:p>
            <a:r>
              <a:rPr lang="en-US" b="1" dirty="0"/>
              <a:t>Entity Framework (Database-First approach)</a:t>
            </a:r>
            <a:r>
              <a:rPr lang="en-US" dirty="0"/>
              <a:t> – Object-relational mapper (ORM) for easier database interaction using C# classes</a:t>
            </a:r>
          </a:p>
          <a:p>
            <a:pPr marL="0" indent="0">
              <a:buNone/>
            </a:pPr>
            <a:r>
              <a:rPr lang="en-US" b="1" dirty="0">
                <a:solidFill>
                  <a:srgbClr val="FFFF00"/>
                </a:solidFill>
              </a:rPr>
              <a:t>3- Frontend / Client-Side</a:t>
            </a:r>
            <a:endParaRPr lang="en-US" dirty="0">
              <a:solidFill>
                <a:srgbClr val="FFFF00"/>
              </a:solidFill>
            </a:endParaRPr>
          </a:p>
          <a:p>
            <a:r>
              <a:rPr lang="en-US" b="1" dirty="0"/>
              <a:t>HTML5</a:t>
            </a:r>
            <a:r>
              <a:rPr lang="en-US" dirty="0"/>
              <a:t> – Structuring web pages</a:t>
            </a:r>
          </a:p>
          <a:p>
            <a:r>
              <a:rPr lang="en-US" b="1" dirty="0"/>
              <a:t>CSS</a:t>
            </a:r>
            <a:r>
              <a:rPr lang="en-US" dirty="0"/>
              <a:t> – Styling the application</a:t>
            </a:r>
          </a:p>
          <a:p>
            <a:r>
              <a:rPr lang="en-US" b="1" dirty="0"/>
              <a:t>JavaScript</a:t>
            </a:r>
            <a:r>
              <a:rPr lang="en-US" dirty="0"/>
              <a:t> – Adding interactivity and dynamic behavior to the frontend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7309808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34B09D-E74F-D857-6F2D-3A61111121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31118"/>
            <a:ext cx="10515600" cy="4195763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rgbClr val="FFFF00"/>
                </a:solidFill>
              </a:rPr>
              <a:t>4- Additional Tools &amp; Technologies</a:t>
            </a:r>
            <a:endParaRPr lang="en-US" dirty="0">
              <a:solidFill>
                <a:srgbClr val="FFFF00"/>
              </a:solidFill>
            </a:endParaRPr>
          </a:p>
          <a:p>
            <a:r>
              <a:rPr lang="en-US" b="1" dirty="0"/>
              <a:t>Node.js</a:t>
            </a:r>
            <a:r>
              <a:rPr lang="en-US" dirty="0"/>
              <a:t> – For running frontend build tools or server-side scripts if needed</a:t>
            </a:r>
          </a:p>
          <a:p>
            <a:r>
              <a:rPr lang="en-US" b="1" dirty="0"/>
              <a:t>Visual Studio / VS Code</a:t>
            </a:r>
            <a:r>
              <a:rPr lang="en-US" dirty="0"/>
              <a:t> – IDEs for coding, and debugging.</a:t>
            </a:r>
          </a:p>
          <a:p>
            <a:r>
              <a:rPr lang="en-US" b="1" dirty="0"/>
              <a:t>Trello – </a:t>
            </a:r>
            <a:r>
              <a:rPr lang="en-US" dirty="0"/>
              <a:t>For Project Management </a:t>
            </a:r>
          </a:p>
          <a:p>
            <a:r>
              <a:rPr lang="en-US" b="1" dirty="0" err="1"/>
              <a:t>Whatsapp</a:t>
            </a:r>
            <a:r>
              <a:rPr lang="en-US" b="1" dirty="0"/>
              <a:t> &amp; GitHub</a:t>
            </a:r>
            <a:r>
              <a:rPr lang="en-US" dirty="0"/>
              <a:t> – Version control and project collaboration platform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77501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014262-493E-70ED-3996-6B6726BCC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Features / Functionality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8C4A311-872B-E679-BF6C-C4AE80B35C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rgbClr val="FFFF00"/>
                </a:solidFill>
              </a:rPr>
              <a:t>1- Medicine Management:</a:t>
            </a:r>
            <a:endParaRPr lang="en-US" dirty="0">
              <a:solidFill>
                <a:srgbClr val="FFFF00"/>
              </a:solidFill>
            </a:endParaRPr>
          </a:p>
          <a:p>
            <a:r>
              <a:rPr lang="en-US" dirty="0"/>
              <a:t>Add, update, delete medicine records</a:t>
            </a:r>
          </a:p>
          <a:p>
            <a:r>
              <a:rPr lang="en-US" dirty="0"/>
              <a:t>Track stock quantity</a:t>
            </a:r>
          </a:p>
          <a:p>
            <a:pPr marL="0" indent="0">
              <a:buNone/>
            </a:pPr>
            <a:r>
              <a:rPr lang="en-US" b="1" dirty="0">
                <a:solidFill>
                  <a:srgbClr val="FFFF00"/>
                </a:solidFill>
              </a:rPr>
              <a:t>2- Customer Interaction:</a:t>
            </a:r>
            <a:endParaRPr lang="en-US" dirty="0">
              <a:solidFill>
                <a:srgbClr val="FFFF00"/>
              </a:solidFill>
            </a:endParaRPr>
          </a:p>
          <a:p>
            <a:r>
              <a:rPr lang="en-US" b="1" dirty="0"/>
              <a:t>Customers can search for medicines</a:t>
            </a:r>
            <a:r>
              <a:rPr lang="en-US" dirty="0"/>
              <a:t> by name or type</a:t>
            </a:r>
          </a:p>
          <a:p>
            <a:r>
              <a:rPr lang="en-US" dirty="0"/>
              <a:t>No customer data is stored or payments are taken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5164424"/>
      </p:ext>
    </p:extLst>
  </p:cSld>
  <p:clrMapOvr>
    <a:masterClrMapping/>
  </p:clrMapOvr>
</p:sld>
</file>

<file path=ppt/theme/theme1.xml><?xml version="1.0" encoding="utf-8"?>
<a:theme xmlns:a="http://schemas.openxmlformats.org/drawingml/2006/main" name="BlockprintVTI">
  <a:themeElements>
    <a:clrScheme name="AnalogousFromDarkSeedLeftStep">
      <a:dk1>
        <a:srgbClr val="000000"/>
      </a:dk1>
      <a:lt1>
        <a:srgbClr val="FFFFFF"/>
      </a:lt1>
      <a:dk2>
        <a:srgbClr val="1A212E"/>
      </a:dk2>
      <a:lt2>
        <a:srgbClr val="F1F3F0"/>
      </a:lt2>
      <a:accent1>
        <a:srgbClr val="D529E7"/>
      </a:accent1>
      <a:accent2>
        <a:srgbClr val="7417D5"/>
      </a:accent2>
      <a:accent3>
        <a:srgbClr val="3A2CE7"/>
      </a:accent3>
      <a:accent4>
        <a:srgbClr val="1758D5"/>
      </a:accent4>
      <a:accent5>
        <a:srgbClr val="29B9E7"/>
      </a:accent5>
      <a:accent6>
        <a:srgbClr val="15C2A4"/>
      </a:accent6>
      <a:hlink>
        <a:srgbClr val="3F8BBF"/>
      </a:hlink>
      <a:folHlink>
        <a:srgbClr val="7F7F7F"/>
      </a:folHlink>
    </a:clrScheme>
    <a:fontScheme name="Custom 56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ockprintVTI" id="{AA8C8908-6BA4-477C-AEA4-CB6C32A1FE3B}" vid="{36392749-7C1D-4938-93BB-440CD2A1B0A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</TotalTime>
  <Words>1077</Words>
  <Application>Microsoft Office PowerPoint</Application>
  <PresentationFormat>Widescreen</PresentationFormat>
  <Paragraphs>120</Paragraphs>
  <Slides>34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9" baseType="lpstr">
      <vt:lpstr>Arial</vt:lpstr>
      <vt:lpstr>Avenir Next LT Pro</vt:lpstr>
      <vt:lpstr>AvenirNext LT Pro Medium</vt:lpstr>
      <vt:lpstr>Wingdings</vt:lpstr>
      <vt:lpstr>BlockprintVTI</vt:lpstr>
      <vt:lpstr>Pharmacy Management &amp; Medicine Checker</vt:lpstr>
      <vt:lpstr>***Important Note.***</vt:lpstr>
      <vt:lpstr>Content: </vt:lpstr>
      <vt:lpstr>Project Title and Problem Statement / Motivation</vt:lpstr>
      <vt:lpstr>Project Goals / Objectives</vt:lpstr>
      <vt:lpstr>Tools and Technologies Used</vt:lpstr>
      <vt:lpstr>PowerPoint Presentation</vt:lpstr>
      <vt:lpstr>PowerPoint Presentation</vt:lpstr>
      <vt:lpstr>Features / Functionality</vt:lpstr>
      <vt:lpstr>PowerPoint Presentation</vt:lpstr>
      <vt:lpstr>Development Process / Story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Project Outcome / Results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Future Enhancements</vt:lpstr>
      <vt:lpstr>The End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Organic Chemistry</dc:title>
  <dc:creator>Fady Emad Abdallah Mekhaeel</dc:creator>
  <cp:lastModifiedBy>Fady Abdallah Mikhaeel</cp:lastModifiedBy>
  <cp:revision>6</cp:revision>
  <dcterms:created xsi:type="dcterms:W3CDTF">2022-12-31T17:04:14Z</dcterms:created>
  <dcterms:modified xsi:type="dcterms:W3CDTF">2026-01-01T22:41:40Z</dcterms:modified>
</cp:coreProperties>
</file>